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8" r:id="rId4"/>
    <p:sldId id="260" r:id="rId5"/>
    <p:sldId id="264" r:id="rId6"/>
    <p:sldId id="265" r:id="rId7"/>
    <p:sldId id="262" r:id="rId8"/>
  </p:sldIdLst>
  <p:sldSz cx="9144000" cy="6858000" type="screen4x3"/>
  <p:notesSz cx="7102475" cy="93694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a Pecina" initials="" lastIdx="2" clrIdx="0"/>
  <p:cmAuthor id="1" name="Andrews, Kami" initials="KEA" lastIdx="4" clrIdx="1"/>
  <p:cmAuthor id="2" name="Russell, Jennifer" initials="JSR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1E22"/>
    <a:srgbClr val="3D5864"/>
    <a:srgbClr val="ED1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4645" autoAdjust="0"/>
  </p:normalViewPr>
  <p:slideViewPr>
    <p:cSldViewPr snapToGrid="0" snapToObjects="1">
      <p:cViewPr varScale="1">
        <p:scale>
          <a:sx n="155" d="100"/>
          <a:sy n="155" d="100"/>
        </p:scale>
        <p:origin x="-112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51063" y="6088063"/>
            <a:ext cx="6992937" cy="263525"/>
          </a:xfrm>
          <a:prstGeom prst="rect">
            <a:avLst/>
          </a:prstGeom>
          <a:solidFill>
            <a:srgbClr val="ED1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4" descr="Peer Up! Together Makes Us Better. " title="Peer Up! Together Makes Us Better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807075"/>
            <a:ext cx="16684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07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144588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2151063" y="6088063"/>
            <a:ext cx="6992937" cy="263525"/>
          </a:xfrm>
          <a:prstGeom prst="rect">
            <a:avLst/>
          </a:prstGeom>
          <a:solidFill>
            <a:srgbClr val="ED1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5" descr="Peer Up! Together Makes Us Better. " title="Peer Up! Together Makes Us Better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807075"/>
            <a:ext cx="16684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0" rIns="0"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053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" y="1144588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2151063" y="6088063"/>
            <a:ext cx="6992937" cy="263525"/>
          </a:xfrm>
          <a:prstGeom prst="rect">
            <a:avLst/>
          </a:prstGeom>
          <a:solidFill>
            <a:srgbClr val="ED1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5" descr="Peer Up! Together Makes Us Better. " title="Peer Up! Together Makes Us Better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807075"/>
            <a:ext cx="16684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0" rIns="0"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9984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9984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2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7200" y="1144588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2151063" y="6088063"/>
            <a:ext cx="6992937" cy="263525"/>
          </a:xfrm>
          <a:prstGeom prst="rect">
            <a:avLst/>
          </a:prstGeom>
          <a:solidFill>
            <a:srgbClr val="ED1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5" descr="Peer Up! Together Makes Us Better. " title="Peer Up! Together Makes Us Better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807075"/>
            <a:ext cx="16684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0" rIns="0"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A41E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8757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A41E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8757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8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1144588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2151063" y="6088063"/>
            <a:ext cx="6992937" cy="263525"/>
          </a:xfrm>
          <a:prstGeom prst="rect">
            <a:avLst/>
          </a:prstGeom>
          <a:solidFill>
            <a:srgbClr val="ED1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5" descr="Peer Up! Together Makes Us Better. " title="Peer Up! Together Makes Us Better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807075"/>
            <a:ext cx="16684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0" rIns="0"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8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D1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4" descr="Peer Up! Together Makes Us Better. " title="Peer Up! Together Makes Us Better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775325"/>
            <a:ext cx="17526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1154479" y="1343025"/>
            <a:ext cx="6852871" cy="3673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6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8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58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4" descr="Peer Up! Together Makes Us Better. " title="Peer Up! Together Makes Us Better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775325"/>
            <a:ext cx="17526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2"/>
          <p:cNvSpPr>
            <a:spLocks noGrp="1"/>
          </p:cNvSpPr>
          <p:nvPr>
            <p:ph sz="quarter" idx="11"/>
          </p:nvPr>
        </p:nvSpPr>
        <p:spPr>
          <a:xfrm>
            <a:off x="1154479" y="1343025"/>
            <a:ext cx="6852871" cy="3673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6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D1294-DE33-4CFE-B6C8-A1CE6857F2D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197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41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4" descr="Peer Up! Together Makes Us Better. " title="Peer Up! Together Makes Us Better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775325"/>
            <a:ext cx="17526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2"/>
          <p:cNvSpPr>
            <a:spLocks noGrp="1"/>
          </p:cNvSpPr>
          <p:nvPr>
            <p:ph sz="quarter" idx="11"/>
          </p:nvPr>
        </p:nvSpPr>
        <p:spPr>
          <a:xfrm>
            <a:off x="1154479" y="1343025"/>
            <a:ext cx="6852871" cy="3673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6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87F1E-2C88-4921-9FB2-1F07E8673E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799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Older mother and daughter smiling at each other." title="Older mother and daughter smiling at each other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100"/>
            <a:ext cx="64262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2435225" y="1049338"/>
            <a:ext cx="5268300" cy="179515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i="1">
                <a:solidFill>
                  <a:srgbClr val="A41E2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2003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725" y="6356350"/>
            <a:ext cx="4730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26E0BAF3-8DE9-4A6F-81DD-B110D48807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"/>
            <a:ext cx="9144000" cy="4567238"/>
          </a:xfrm>
          <a:prstGeom prst="rect">
            <a:avLst/>
          </a:prstGeom>
          <a:solidFill>
            <a:srgbClr val="ED1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6" descr="Peer Up! Together Makes Us Better. " title="Peer Up! Together Makes Us Better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3" y="4695744"/>
            <a:ext cx="3056044" cy="166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977900" y="1693764"/>
            <a:ext cx="71374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977900" y="2646789"/>
            <a:ext cx="71374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r>
              <a:rPr lang="en-US" altLang="en-US" sz="2400" dirty="0" smtClean="0">
                <a:solidFill>
                  <a:srgbClr val="FFFFFF"/>
                </a:solidFill>
                <a:latin typeface="Arial"/>
                <a:cs typeface="Arial"/>
              </a:rPr>
              <a:t>[Meeting Date]</a:t>
            </a:r>
          </a:p>
          <a:p>
            <a:r>
              <a:rPr lang="en-US" altLang="en-US" sz="2400" dirty="0" smtClean="0">
                <a:solidFill>
                  <a:srgbClr val="FFFFFF"/>
                </a:solidFill>
                <a:latin typeface="Arial"/>
                <a:cs typeface="Arial"/>
              </a:rPr>
              <a:t>[Presenter Name, Title]</a:t>
            </a:r>
            <a:endParaRPr lang="en-US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15028" y="6502856"/>
            <a:ext cx="7235721" cy="33681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900" i="1" dirty="0"/>
              <a:t>This document was developed under CMS Contract #HHSM-500-2013-NW005C. The contents of this document do not necessarily reflect CMS policy.</a:t>
            </a:r>
            <a:endParaRPr lang="en-US" sz="900" dirty="0"/>
          </a:p>
        </p:txBody>
      </p:sp>
      <p:sp>
        <p:nvSpPr>
          <p:cNvPr id="3" name="Rectangle 2"/>
          <p:cNvSpPr/>
          <p:nvPr/>
        </p:nvSpPr>
        <p:spPr>
          <a:xfrm>
            <a:off x="5480541" y="4860506"/>
            <a:ext cx="3038866" cy="13908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0541" y="5329171"/>
            <a:ext cx="303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Insert Facility Logo Here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3822" y="702968"/>
            <a:ext cx="8229600" cy="2329213"/>
          </a:xfrm>
        </p:spPr>
        <p:txBody>
          <a:bodyPr/>
          <a:lstStyle/>
          <a:p>
            <a:pPr rtl="0" fontAlgn="base">
              <a:spcAft>
                <a:spcPts val="2400"/>
              </a:spcAft>
            </a:pPr>
            <a:r>
              <a:rPr lang="en-US" sz="4600" i="1" kern="1200" dirty="0" smtClean="0">
                <a:solidFill>
                  <a:srgbClr val="FFFFFF"/>
                </a:solidFill>
                <a:effectLst/>
                <a:latin typeface="Arial"/>
                <a:ea typeface="MS PGothic"/>
                <a:cs typeface="Arial"/>
              </a:rPr>
              <a:t>Peer Up!</a:t>
            </a:r>
            <a:endParaRPr lang="en-US" dirty="0" smtClean="0">
              <a:effectLst/>
            </a:endParaRPr>
          </a:p>
          <a:p>
            <a:pPr rtl="0" fontAlgn="base">
              <a:lnSpc>
                <a:spcPts val="4200"/>
              </a:lnSpc>
            </a:pPr>
            <a:r>
              <a:rPr lang="en-US" sz="3600" kern="1200" dirty="0" smtClean="0">
                <a:solidFill>
                  <a:srgbClr val="FFFFFF"/>
                </a:solidFill>
                <a:effectLst/>
                <a:latin typeface="Arial"/>
                <a:ea typeface="MS PGothic"/>
                <a:cs typeface="Arial"/>
              </a:rPr>
              <a:t>A Peer Mentoring Program</a:t>
            </a:r>
            <a:br>
              <a:rPr lang="en-US" sz="3600" kern="1200" dirty="0" smtClean="0">
                <a:solidFill>
                  <a:srgbClr val="FFFFFF"/>
                </a:solidFill>
                <a:effectLst/>
                <a:latin typeface="Arial"/>
                <a:ea typeface="MS PGothic"/>
                <a:cs typeface="Arial"/>
              </a:rPr>
            </a:br>
            <a:r>
              <a:rPr lang="en-US" sz="3600" kern="1200" dirty="0" smtClean="0">
                <a:solidFill>
                  <a:srgbClr val="FFFFFF"/>
                </a:solidFill>
                <a:effectLst/>
                <a:latin typeface="Arial"/>
                <a:ea typeface="MS PGothic"/>
                <a:cs typeface="Arial"/>
              </a:rPr>
              <a:t>for In-Center Dialysis Patients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125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 smtClean="0">
                <a:solidFill>
                  <a:schemeClr val="tx1"/>
                </a:solidFill>
                <a:latin typeface="Arial"/>
                <a:cs typeface="Arial"/>
              </a:rPr>
              <a:t>Peer Up!</a:t>
            </a:r>
            <a:r>
              <a:rPr lang="en-US" altLang="en-US" dirty="0" smtClean="0">
                <a:solidFill>
                  <a:schemeClr val="tx1"/>
                </a:solidFill>
                <a:latin typeface="Arial"/>
                <a:cs typeface="Arial"/>
              </a:rPr>
              <a:t>: A Proven</a:t>
            </a:r>
            <a:r>
              <a:rPr lang="en-US" altLang="en-US" i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Arial"/>
                <a:cs typeface="Arial"/>
              </a:rPr>
              <a:t>Program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320272"/>
            <a:ext cx="8229600" cy="42297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  <a:latin typeface="Arial"/>
                <a:cs typeface="Arial"/>
              </a:rPr>
              <a:t>A peer-to-peer program for in-center hemodialysis patients</a:t>
            </a:r>
            <a:endParaRPr lang="en-US" altLang="en-US" sz="28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altLang="en-US" sz="2800" dirty="0" smtClean="0">
                <a:solidFill>
                  <a:schemeClr val="tx1"/>
                </a:solidFill>
                <a:latin typeface="Arial"/>
                <a:cs typeface="Arial"/>
              </a:rPr>
              <a:t>Developed by Mid-Atlantic Renal Coalition (ESRD Network 5) </a:t>
            </a:r>
          </a:p>
          <a:p>
            <a:r>
              <a:rPr lang="en-US" altLang="en-US" sz="280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lang="en-US" altLang="en-US" sz="2800" dirty="0" smtClean="0">
                <a:solidFill>
                  <a:schemeClr val="tx1"/>
                </a:solidFill>
                <a:latin typeface="Arial"/>
                <a:cs typeface="Arial"/>
              </a:rPr>
              <a:t>ilot-tested at University of Virginia (UVA) Lynchburg Dialysis </a:t>
            </a:r>
          </a:p>
          <a:p>
            <a:r>
              <a:rPr lang="en-US" altLang="en-US" sz="2800" dirty="0" smtClean="0">
                <a:solidFill>
                  <a:schemeClr val="tx1"/>
                </a:solidFill>
                <a:latin typeface="Arial"/>
                <a:cs typeface="Arial"/>
              </a:rPr>
              <a:t>Goal: Reduce costly and unnecessary hospitalizations through improved self-care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30892" y="65439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>
                <a:solidFill>
                  <a:srgbClr val="000000"/>
                </a:solidFill>
                <a:latin typeface="Arial"/>
                <a:cs typeface="Arial"/>
              </a:rPr>
              <a:t>Peer Up!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: Proven 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enefits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0497"/>
            <a:ext cx="4038600" cy="389984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/>
                <a:cs typeface="Arial"/>
              </a:rPr>
              <a:t>Mentee increases in: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Knowledge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Self-efficacy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Perceived social support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Dialysis social support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Treatment attendance</a:t>
            </a:r>
          </a:p>
        </p:txBody>
      </p:sp>
      <p:sp>
        <p:nvSpPr>
          <p:cNvPr id="1433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0498"/>
            <a:ext cx="4038600" cy="3899844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/>
                <a:cs typeface="Arial"/>
              </a:rPr>
              <a:t>Mentor increases in: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Knowledge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Dialysis social support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Dialysis self-management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 smtClean="0">
                <a:solidFill>
                  <a:srgbClr val="000000"/>
                </a:solidFill>
                <a:latin typeface="Arial"/>
                <a:cs typeface="Arial"/>
              </a:rPr>
              <a:t>Peer Up!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: At a Glance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20272"/>
            <a:ext cx="8229600" cy="4426394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Patients apply or a staff member nominates them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5-hour mentor training that teaches: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Communication skills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Medical information vs. medical advice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Confidentiality and reporting in emergencies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Mentors and mentees are matched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Peers meet about once a week for a set period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Program can be evaluated for success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 smtClean="0">
                <a:solidFill>
                  <a:srgbClr val="000000"/>
                </a:solidFill>
                <a:latin typeface="Arial"/>
                <a:cs typeface="Arial"/>
              </a:rPr>
              <a:t>Peer Up!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en-US" altLang="en-US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  <a:cs typeface="Arial"/>
              </a:rPr>
              <a:t>imple to Manage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7633"/>
            <a:ext cx="8494240" cy="4788888"/>
          </a:xfrm>
        </p:spPr>
        <p:txBody>
          <a:bodyPr/>
          <a:lstStyle/>
          <a:p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Peer Up!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Toolkit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uidance, training, management, and other materials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Staff Resources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Manager (or </a:t>
            </a:r>
            <a:r>
              <a:rPr lang="en-US" dirty="0" smtClean="0">
                <a:latin typeface="Arial"/>
                <a:cs typeface="Arial"/>
              </a:rPr>
              <a:t>planning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committee)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Trainer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Charge nurse and staff support on the floor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Evaluator (optional)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Resources (e.g., print materials, meeting space)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Planning Committee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Set goals and objectives for program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Develop timeline and schedule events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Assign program roles and responsibilities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Review and adapt materials for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facility and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patient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needs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Identify and secure other resources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8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1"/>
          <p:cNvSpPr>
            <a:spLocks noGrp="1"/>
          </p:cNvSpPr>
          <p:nvPr>
            <p:ph sz="quarter" idx="10"/>
          </p:nvPr>
        </p:nvSpPr>
        <p:spPr bwMode="auto">
          <a:xfrm>
            <a:off x="973330" y="520531"/>
            <a:ext cx="7051415" cy="30815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i="0" dirty="0" smtClean="0">
                <a:latin typeface="Arial" charset="0"/>
                <a:ea typeface="Arial" charset="0"/>
                <a:cs typeface="Arial" charset="0"/>
              </a:rPr>
              <a:t>Join the </a:t>
            </a:r>
            <a:r>
              <a:rPr lang="en-US" altLang="en-US" dirty="0" smtClean="0">
                <a:latin typeface="Arial" charset="0"/>
                <a:ea typeface="Arial" charset="0"/>
                <a:cs typeface="Arial" charset="0"/>
              </a:rPr>
              <a:t>Peer Up!</a:t>
            </a:r>
          </a:p>
          <a:p>
            <a:pPr algn="ctr"/>
            <a:r>
              <a:rPr lang="en-US" altLang="en-US" i="0" dirty="0" smtClean="0">
                <a:latin typeface="Arial" charset="0"/>
                <a:ea typeface="Arial" charset="0"/>
                <a:cs typeface="Arial" charset="0"/>
              </a:rPr>
              <a:t>Planning Committee</a:t>
            </a:r>
          </a:p>
          <a:p>
            <a:pPr algn="ctr"/>
            <a:r>
              <a:rPr lang="en-US" altLang="en-US" sz="400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Contact [name] at ext. ###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298</Words>
  <Application>Microsoft Macintosh PowerPoint</Application>
  <PresentationFormat>On-screen Show (4:3)</PresentationFormat>
  <Paragraphs>50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Peer Up! A Peer Mentoring Program for In-Center Dialysis Patients </vt:lpstr>
      <vt:lpstr>Peer Up!: A Proven Program</vt:lpstr>
      <vt:lpstr>Peer Up!: Proven Benefits</vt:lpstr>
      <vt:lpstr>Peer Up!: At a Glance</vt:lpstr>
      <vt:lpstr>Peer Up!: Simple to Manage</vt:lpstr>
      <vt:lpstr>Planning Committee</vt:lpstr>
      <vt:lpstr>PowerPoint Presentation</vt:lpstr>
    </vt:vector>
  </TitlesOfParts>
  <Manager/>
  <Company>Peer Up!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Peer Mentoring Program for In-Center Dialysis Patients</dc:title>
  <dc:subject>Peer Up! Together Makes Us Better. </dc:subject>
  <dc:creator>Peer Up!</dc:creator>
  <cp:keywords>A Peer Mentoring Program for In-Center Dialysis Patients; Peer Up! Together Makes Us Better; end-stage renal disease; dialysis; peer mentoring;</cp:keywords>
  <dc:description/>
  <cp:lastModifiedBy>Deanna Saab</cp:lastModifiedBy>
  <cp:revision>43</cp:revision>
  <cp:lastPrinted>2015-12-11T19:04:55Z</cp:lastPrinted>
  <dcterms:created xsi:type="dcterms:W3CDTF">2015-10-13T13:08:45Z</dcterms:created>
  <dcterms:modified xsi:type="dcterms:W3CDTF">2015-12-22T01:59:00Z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Status">
    <vt:lpwstr>Public Domain</vt:lpwstr>
  </property>
</Properties>
</file>